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ov" ContentType="vide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2.mov" ContentType="video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lvl1pPr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1pPr>
    <a:lvl2pPr indent="2286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2pPr>
    <a:lvl3pPr indent="4572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3pPr>
    <a:lvl4pPr indent="6858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4pPr>
    <a:lvl5pPr indent="9144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5pPr>
    <a:lvl6pPr indent="11430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6pPr>
    <a:lvl7pPr indent="13716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7pPr>
    <a:lvl8pPr indent="16002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8pPr>
    <a:lvl9pPr indent="18288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23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1638" indent="-271638">
              <a:buSzPct val="75000"/>
              <a:buChar char="-"/>
              <a:defRPr sz="1800"/>
            </a:pPr>
            <a:r>
              <a:rPr sz="2200"/>
              <a:t>Observe Jets, directly image HL tau ALMA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Accretion disk at Eddington Luminosity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Eddington Luminosity:  radiation ≈ gravitational pressure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∵ radiation pressure at center ∴ disc →  roughly toroidal shape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high internal temperature 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→ ∇ P gets large enough so that not just Fc=Fg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 → deviation from Keplarian → Constant angular momentum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PPI 1984 show tori unstable to non-axisymmetric global modes</a:t>
            </a:r>
            <a:endParaRPr sz="2200"/>
          </a:p>
          <a:p>
            <a:pPr lvl="0">
              <a:defRPr sz="1800"/>
            </a:pPr>
            <a:r>
              <a:rPr sz="2200"/>
              <a:t>-Initial condition: hydrostatic EQM</a:t>
            </a:r>
            <a:endParaRPr sz="2200"/>
          </a:p>
          <a:p>
            <a:pPr lvl="0">
              <a:defRPr sz="1800"/>
            </a:pPr>
            <a:r>
              <a:rPr sz="2200"/>
              <a:t>	- rotational velocity profile constant angular momentum </a:t>
            </a:r>
            <a:endParaRPr sz="2200"/>
          </a:p>
          <a:p>
            <a:pPr lvl="0">
              <a:defRPr sz="1800"/>
            </a:pPr>
            <a:r>
              <a:rPr sz="2200"/>
              <a:t>- global : not show up in local stability analysis (Rayleigh criterion)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Before MRI, PPI was possible mechanism for generating turbulent viscosity for L transport.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Academic Interest: exist analytical sol’n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verify with Athena ++ code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1638" indent="-271638">
              <a:buSzPct val="75000"/>
              <a:buChar char="-"/>
              <a:defRPr sz="1800"/>
            </a:pPr>
            <a:r>
              <a:rPr sz="2200"/>
              <a:t>Initial Condition: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hydrostatic  EQM (just stay there)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pseudo-Newtonian Potential</a:t>
            </a:r>
            <a:endParaRPr sz="2200"/>
          </a:p>
          <a:p>
            <a:pPr lvl="0">
              <a:defRPr sz="1800"/>
            </a:pPr>
            <a:r>
              <a:rPr sz="2200"/>
              <a:t>	- Perturbation: Eigenmode versus entropy in grid </a:t>
            </a:r>
            <a:endParaRPr sz="2200"/>
          </a:p>
          <a:p>
            <a:pPr lvl="0">
              <a:defRPr sz="1800"/>
            </a:pPr>
            <a:r>
              <a:rPr sz="2200"/>
              <a:t>	-  Log gridding factor 1.03 → ambient condition</a:t>
            </a:r>
            <a:endParaRPr sz="2200"/>
          </a:p>
          <a:p>
            <a:pPr lvl="0">
              <a:defRPr sz="1800"/>
            </a:pPr>
            <a:r>
              <a:rPr sz="2200"/>
              <a:t>		- Numerical →  suppress instability → High-Res</a:t>
            </a:r>
            <a:endParaRPr sz="2200"/>
          </a:p>
          <a:p>
            <a:pPr lvl="0">
              <a:defRPr sz="1800"/>
            </a:pPr>
            <a:r>
              <a:rPr sz="2200"/>
              <a:t>- Even though instability kicks in at &lt; 10 orbits, carry to nonlinear regime until the pressure maximum spiral into the innermost boundary  to track evolution of torus</a:t>
            </a:r>
            <a:endParaRPr sz="2200"/>
          </a:p>
          <a:p>
            <a:pPr lvl="0">
              <a:defRPr sz="1800"/>
            </a:pPr>
            <a:r>
              <a:rPr sz="2200"/>
              <a:t>- Qualitatively, agree with isodensity contour Hawley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3" name="Shape 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Integrated mass , Fourier decomposition along phi direction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dominant m=1 growth then mode coupling cause higher order mode to grow much faster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Computed mode growth, Agree with analytical prediction (GGN (1985)  , Hawley…etc)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But, instability saturates, doesn’t give significant angular momentum transport→  MRI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1638" indent="-271638">
              <a:buSzPct val="75000"/>
              <a:buChar char="-"/>
              <a:defRPr sz="1800"/>
            </a:pPr>
            <a:r>
              <a:rPr sz="2200"/>
              <a:t>β ≈ 400; Aphi = rho^2/ beta_0 → weak B(r,θ)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local, MHD instability (Balbus Hawley 1991)             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now widely accepted to be the mechanism of L transport in ionized accretion disc.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initialized the same as PPI case, hydrostatic EQM rotating torus, 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now + subthermal,poloidal magnetic field (set up by defining a A-phi)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we use the same velocity profile as the const angular momentum case, but not required for the instability to work (Keplerian V is okay)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Maxwell and Reynold stress of the turbulent state transport angular momentum outward, so gass accretion inward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although local instability, global simulation enable MRI to sample larger wavelength in r and phi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6" name="Shape 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1638" indent="-271638">
              <a:buSzPct val="75000"/>
              <a:buChar char="-"/>
              <a:defRPr sz="1800"/>
            </a:pPr>
            <a:r>
              <a:rPr sz="2200"/>
              <a:t>m=1 no longer dominant mode, other modes are comparable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The fastest growing mode is m= (?)</a:t>
            </a:r>
            <a:endParaRPr sz="2200"/>
          </a:p>
          <a:p>
            <a:pPr lvl="0">
              <a:defRPr sz="1800"/>
            </a:pPr>
            <a:r>
              <a:rPr sz="2200"/>
              <a:t>-  obtained growth rates </a:t>
            </a:r>
            <a:endParaRPr sz="2200"/>
          </a:p>
          <a:p>
            <a:pPr lvl="0">
              <a:defRPr sz="1800"/>
            </a:pPr>
            <a:r>
              <a:rPr sz="2200"/>
              <a:t>		-agree with previous literature …etc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MRI effective in outward angular momentum transport in disc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71638" indent="-271638">
              <a:buSzPct val="75000"/>
              <a:buChar char="-"/>
            </a:lvl1pPr>
          </a:lstStyle>
          <a:p>
            <a:pPr lvl="0">
              <a:defRPr sz="1800"/>
            </a:pPr>
            <a:r>
              <a:rPr sz="2200"/>
              <a:t>linear stability analysis analytical but non linear regime can only be studied with simulation</a:t>
            </a:r>
            <a:endParaRPr sz="2200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alk_Line_Box_10x7.png"/>
          <p:cNvPicPr/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6" name="Shape 16"/>
          <p:cNvSpPr/>
          <p:nvPr>
            <p:ph type="body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/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1pPr>
      <a:lvl2pPr indent="2286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2pPr>
      <a:lvl3pPr indent="4572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3pPr>
      <a:lvl4pPr indent="6858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4pPr>
      <a:lvl5pPr indent="9144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5pPr>
      <a:lvl6pPr indent="11430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6pPr>
      <a:lvl7pPr indent="13716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7pPr>
      <a:lvl8pPr indent="16002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8pPr>
      <a:lvl9pPr indent="18288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9pPr>
    </p:titleStyle>
    <p:bodyStyle>
      <a:lvl1pPr marL="444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1pPr>
      <a:lvl2pPr marL="889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2pPr>
      <a:lvl3pPr marL="1333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3pPr>
      <a:lvl4pPr marL="1778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4pPr>
      <a:lvl5pPr marL="2222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5pPr>
      <a:lvl6pPr marL="2667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6pPr>
      <a:lvl7pPr marL="3111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7pPr>
      <a:lvl8pPr marL="3556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8pPr>
      <a:lvl9pPr marL="4000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1pPr>
      <a:lvl2pPr indent="2286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2pPr>
      <a:lvl3pPr indent="4572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3pPr>
      <a:lvl4pPr indent="6858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4pPr>
      <a:lvl5pPr indent="9144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5pPr>
      <a:lvl6pPr indent="11430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6pPr>
      <a:lvl7pPr indent="13716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7pPr>
      <a:lvl8pPr indent="16002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8pPr>
      <a:lvl9pPr indent="18288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914400" y="334376"/>
            <a:ext cx="11176001" cy="1866901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3D Simulations of Accretion disk Torus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2492780" y="6533738"/>
            <a:ext cx="8019241" cy="2627839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  <p:txBody>
          <a:bodyPr anchor="t"/>
          <a:lstStyle/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Jung Lin (Doris) Lee   (UC Berkeley)</a:t>
            </a:r>
            <a:endParaRPr sz="3500">
              <a:solidFill>
                <a:srgbClr val="3E3B39"/>
              </a:solidFill>
              <a:effectLst>
                <a:outerShdw sx="100000" sy="100000" kx="0" ky="0" algn="b" rotWithShape="0" blurRad="25400" dist="12700" dir="4920000">
                  <a:srgbClr val="FFFFFF">
                    <a:alpha val="50000"/>
                  </a:srgbClr>
                </a:outerShdw>
              </a:effectLst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Kengo Tomida (Princeton)</a:t>
            </a:r>
            <a:endParaRPr sz="3500">
              <a:solidFill>
                <a:srgbClr val="3E3B39"/>
              </a:solidFill>
              <a:effectLst>
                <a:outerShdw sx="100000" sy="100000" kx="0" ky="0" algn="b" rotWithShape="0" blurRad="25400" dist="12700" dir="4920000">
                  <a:srgbClr val="FFFFFF">
                    <a:alpha val="50000"/>
                  </a:srgbClr>
                </a:outerShdw>
              </a:effectLst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Jim Stone (Princeton)</a:t>
            </a:r>
            <a:endParaRPr sz="3500">
              <a:solidFill>
                <a:srgbClr val="3E3B39"/>
              </a:solidFill>
              <a:effectLst>
                <a:outerShdw sx="100000" sy="100000" kx="0" ky="0" algn="b" rotWithShape="0" blurRad="25400" dist="12700" dir="4920000">
                  <a:srgbClr val="FFFFFF">
                    <a:alpha val="50000"/>
                  </a:srgbClr>
                </a:outerShdw>
              </a:effectLst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USRP Final Presentation, 08/06/2015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977522" y="2348847"/>
            <a:ext cx="5049756" cy="4037320"/>
            <a:chOff x="-127000" y="-88900"/>
            <a:chExt cx="5049754" cy="4037318"/>
          </a:xfrm>
        </p:grpSpPr>
        <p:pic>
          <p:nvPicPr>
            <p:cNvPr id="37" name="pasted-image.png"/>
            <p:cNvPicPr/>
            <p:nvPr/>
          </p:nvPicPr>
          <p:blipFill>
            <a:blip r:embed="rId2">
              <a:extLst/>
            </a:blip>
            <a:srcRect l="1378" t="1378" r="1378" b="1378"/>
            <a:stretch>
              <a:fillRect/>
            </a:stretch>
          </p:blipFill>
          <p:spPr>
            <a:xfrm>
              <a:off x="0" y="0"/>
              <a:ext cx="4795755" cy="37071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049755" cy="4037319"/>
            </a:xfrm>
            <a:prstGeom prst="rect">
              <a:avLst/>
            </a:prstGeom>
            <a:effectLst/>
          </p:spPr>
        </p:pic>
      </p:grpSp>
      <p:sp>
        <p:nvSpPr>
          <p:cNvPr id="39" name="Shape 39"/>
          <p:cNvSpPr/>
          <p:nvPr/>
        </p:nvSpPr>
        <p:spPr>
          <a:xfrm>
            <a:off x="7687644" y="9309148"/>
            <a:ext cx="538085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7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Image Credit: Gemini Observatory, Lynette Cook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901699" y="981287"/>
            <a:ext cx="11201401" cy="1034626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Summary</a:t>
            </a:r>
          </a:p>
        </p:txBody>
      </p:sp>
      <p:graphicFrame>
        <p:nvGraphicFramePr>
          <p:cNvPr id="94" name="Table 94"/>
          <p:cNvGraphicFramePr/>
          <p:nvPr/>
        </p:nvGraphicFramePr>
        <p:xfrm>
          <a:off x="935976" y="2146882"/>
          <a:ext cx="11170948" cy="69203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5566423"/>
                <a:gridCol w="5566423"/>
              </a:tblGrid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Papaloizou Pringle Instability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T>
                      <a:solidFill>
                        <a:srgbClr val="7E5F3C"/>
                      </a:solidFill>
                      <a:miter lim="400000"/>
                    </a:lnT>
                    <a:lnB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Magnetorotational Instability</a:t>
                      </a: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lnT>
                      <a:solidFill>
                        <a:srgbClr val="7E5F3C"/>
                      </a:solidFill>
                      <a:miter lim="400000"/>
                    </a:lnT>
                    <a:lnB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Global, nonaxisymmetric, Hydrodynamical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T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Local, (axisymmetric?) , MHD</a:t>
                      </a: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lnT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Constant Angular Momentum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Keplerian profile</a:t>
                      </a: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m=1 mode dominant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higher order modes dominant</a:t>
                      </a: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lnB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Does provide angular momentum transport, but not great.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B>
                      <a:solidFill>
                        <a:srgbClr val="7E5F3C"/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Effective Angular momentum Transport</a:t>
                      </a: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546A93"/>
                      </a:solidFill>
                      <a:miter lim="400000"/>
                    </a:lnR>
                    <a:lnT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lnB>
                      <a:solidFill>
                        <a:srgbClr val="546A93"/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2973349" y="944004"/>
            <a:ext cx="7058102" cy="1109192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Simulation setup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8" name="Screen Shot 2015-07-27 at 9.45.23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5315" y="2138990"/>
            <a:ext cx="7824426" cy="649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2D slic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059" y="2138990"/>
            <a:ext cx="5205462" cy="649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4580" y="-838265"/>
            <a:ext cx="14733960" cy="1178716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>
            <p:ph type="title"/>
          </p:nvPr>
        </p:nvSpPr>
        <p:spPr>
          <a:xfrm>
            <a:off x="1225652" y="641349"/>
            <a:ext cx="10553496" cy="1714501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Accretion disks</a:t>
            </a:r>
            <a:endParaRPr b="1" cap="all" spc="384" sz="4800">
              <a:solidFill>
                <a:srgbClr val="F6F5F4"/>
              </a:solidFill>
              <a:effectLst>
                <a:outerShdw sx="100000" sy="100000" kx="0" ky="0" algn="b" rotWithShape="0" blurRad="25400" dist="25400" dir="5520000">
                  <a:srgbClr val="FFFFFF">
                    <a:alpha val="72000"/>
                  </a:srgbClr>
                </a:outerShdw>
              </a:effectLst>
            </a:endParaRPr>
          </a:p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in astrophysics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1141759" y="4141652"/>
            <a:ext cx="10721282" cy="53708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Example:</a:t>
            </a:r>
            <a:endParaRPr sz="3600">
              <a:solidFill>
                <a:srgbClr val="F6F5F4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Protostellar discs</a:t>
            </a:r>
            <a:endParaRPr sz="3600">
              <a:solidFill>
                <a:srgbClr val="F6F5F4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Supermassive Black Holes in AGNs</a:t>
            </a:r>
            <a:endParaRPr sz="3600">
              <a:solidFill>
                <a:srgbClr val="F6F5F4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 Mergers of neutron star binaries</a:t>
            </a:r>
          </a:p>
        </p:txBody>
      </p:sp>
      <p:pic>
        <p:nvPicPr>
          <p:cNvPr id="4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3660" y="3086292"/>
            <a:ext cx="10797480" cy="1574801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sp>
        <p:nvSpPr>
          <p:cNvPr id="45" name="Shape 45"/>
          <p:cNvSpPr/>
          <p:nvPr/>
        </p:nvSpPr>
        <p:spPr>
          <a:xfrm>
            <a:off x="8731656" y="9265230"/>
            <a:ext cx="40107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C8C1B8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600">
                <a:solidFill>
                  <a:srgbClr val="C8C1B8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Image Credit: NASA Jet Propulsion Lab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body" idx="1"/>
          </p:nvPr>
        </p:nvSpPr>
        <p:spPr>
          <a:xfrm>
            <a:off x="6893860" y="3414102"/>
            <a:ext cx="6386018" cy="596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hydrodynamic, global instability</a:t>
            </a:r>
            <a:endParaRPr sz="3600"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constant angular momentum </a:t>
            </a:r>
            <a:endParaRPr sz="3600"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Corotation amplification mechanism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538113" y="4075153"/>
            <a:ext cx="6231251" cy="5110100"/>
            <a:chOff x="-127000" y="-88900"/>
            <a:chExt cx="6231249" cy="5110098"/>
          </a:xfrm>
        </p:grpSpPr>
        <p:pic>
          <p:nvPicPr>
            <p:cNvPr id="51" name="ppi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77250" cy="47798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0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6231250" cy="5110099"/>
            </a:xfrm>
            <a:prstGeom prst="rect">
              <a:avLst/>
            </a:prstGeom>
            <a:effectLst/>
          </p:spPr>
        </p:pic>
      </p:grpSp>
      <p:sp>
        <p:nvSpPr>
          <p:cNvPr id="53" name="Shape 53"/>
          <p:cNvSpPr/>
          <p:nvPr/>
        </p:nvSpPr>
        <p:spPr>
          <a:xfrm>
            <a:off x="288979" y="771239"/>
            <a:ext cx="6729519" cy="2893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80000"/>
              </a:lnSpc>
              <a:defRPr b="1" cap="all" i="0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Papaloizou-Pringle Instability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6688962" y="293510"/>
            <a:ext cx="5684130" cy="3849402"/>
            <a:chOff x="-126999" y="-88899"/>
            <a:chExt cx="5684128" cy="3849401"/>
          </a:xfrm>
        </p:grpSpPr>
        <p:pic>
          <p:nvPicPr>
            <p:cNvPr id="55" name="torus.png"/>
            <p:cNvPicPr/>
            <p:nvPr/>
          </p:nvPicPr>
          <p:blipFill>
            <a:blip r:embed="rId5">
              <a:extLst/>
            </a:blip>
            <a:srcRect l="3658" t="3147" r="1721" b="15937"/>
            <a:stretch>
              <a:fillRect/>
            </a:stretch>
          </p:blipFill>
          <p:spPr>
            <a:xfrm>
              <a:off x="0" y="0"/>
              <a:ext cx="5430129" cy="3519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4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5684129" cy="38494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144502" y="604467"/>
            <a:ext cx="12368395" cy="1788266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Simulation SETUP &amp; results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8270122" y="2105692"/>
            <a:ext cx="4583845" cy="5969001"/>
          </a:xfrm>
          <a:prstGeom prst="rect">
            <a:avLst/>
          </a:prstGeom>
        </p:spPr>
        <p:txBody>
          <a:bodyPr/>
          <a:lstStyle/>
          <a:p>
            <a:pPr lvl="0" marL="391159" indent="-391159" defTabSz="514095">
              <a:spcBef>
                <a:spcPts val="2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168">
                <a:effectLst>
                  <a:outerShdw sx="100000" sy="100000" kx="0" ky="0" algn="b" rotWithShape="0" blurRad="22352" dist="22352" dir="5520000">
                    <a:srgbClr val="FFFFFF">
                      <a:alpha val="71999"/>
                    </a:srgbClr>
                  </a:outerShdw>
                </a:effectLst>
              </a:rPr>
              <a:t>Athena ++, HLLC Solver</a:t>
            </a:r>
            <a:endParaRPr sz="3168">
              <a:effectLst>
                <a:outerShdw sx="100000" sy="100000" kx="0" ky="0" algn="b" rotWithShape="0" blurRad="22352" dist="22352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 marL="391159" indent="-391159" defTabSz="514095">
              <a:spcBef>
                <a:spcPts val="2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168">
                <a:effectLst>
                  <a:outerShdw sx="100000" sy="100000" kx="0" ky="0" algn="b" rotWithShape="0" blurRad="22352" dist="22352" dir="5520000">
                    <a:srgbClr val="FFFFFF">
                      <a:alpha val="71999"/>
                    </a:srgbClr>
                  </a:outerShdw>
                </a:effectLst>
              </a:rPr>
              <a:t>96x64x128</a:t>
            </a:r>
            <a:endParaRPr sz="3168">
              <a:effectLst>
                <a:outerShdw sx="100000" sy="100000" kx="0" ky="0" algn="b" rotWithShape="0" blurRad="22352" dist="22352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 marL="391159" indent="-391159" defTabSz="514095">
              <a:spcBef>
                <a:spcPts val="2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168">
                <a:effectLst>
                  <a:outerShdw sx="100000" sy="100000" kx="0" ky="0" algn="b" rotWithShape="0" blurRad="22352" dist="22352" dir="5520000">
                    <a:srgbClr val="FFFFFF">
                      <a:alpha val="71999"/>
                    </a:srgbClr>
                  </a:outerShdw>
                </a:effectLst>
              </a:rPr>
              <a:t>Log-gridding</a:t>
            </a:r>
            <a:endParaRPr sz="3168">
              <a:effectLst>
                <a:outerShdw sx="100000" sy="100000" kx="0" ky="0" algn="b" rotWithShape="0" blurRad="22352" dist="22352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 marL="391159" indent="-391159" defTabSz="514095">
              <a:spcBef>
                <a:spcPts val="2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168">
                <a:effectLst>
                  <a:outerShdw sx="100000" sy="100000" kx="0" ky="0" algn="b" rotWithShape="0" blurRad="22352" dist="22352" dir="5520000">
                    <a:srgbClr val="FFFFFF">
                      <a:alpha val="71999"/>
                    </a:srgbClr>
                  </a:outerShdw>
                </a:effectLst>
              </a:rPr>
              <a:t>24~96 cores, MPI</a:t>
            </a:r>
            <a:endParaRPr sz="3168">
              <a:effectLst>
                <a:outerShdw sx="100000" sy="100000" kx="0" ky="0" algn="b" rotWithShape="0" blurRad="22352" dist="22352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 marL="391159" indent="-391159" defTabSz="514095">
              <a:spcBef>
                <a:spcPts val="28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3168">
                <a:effectLst>
                  <a:outerShdw sx="100000" sy="100000" kx="0" ky="0" algn="b" rotWithShape="0" blurRad="22352" dist="22352" dir="5520000">
                    <a:srgbClr val="FFFFFF">
                      <a:alpha val="71999"/>
                    </a:srgbClr>
                  </a:outerShdw>
                </a:effectLst>
              </a:rPr>
              <a:t>NERSC Hopper &amp; Edison supercomputer</a:t>
            </a:r>
          </a:p>
        </p:txBody>
      </p:sp>
      <p:pic>
        <p:nvPicPr>
          <p:cNvPr id="62" name="ppi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70710" y="1798571"/>
            <a:ext cx="7532179" cy="6998738"/>
          </a:xfrm>
          <a:prstGeom prst="rect">
            <a:avLst/>
          </a:prstGeom>
        </p:spPr>
      </p:pic>
      <p:pic>
        <p:nvPicPr>
          <p:cNvPr id="63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0618" y="8005399"/>
            <a:ext cx="2980382" cy="179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5130" y="8389684"/>
            <a:ext cx="482601" cy="28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32130" y="8422442"/>
            <a:ext cx="912772" cy="218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523054" y="641349"/>
            <a:ext cx="11201401" cy="1714501"/>
          </a:xfrm>
          <a:prstGeom prst="rect">
            <a:avLst/>
          </a:prstGeom>
        </p:spPr>
        <p:txBody>
          <a:bodyPr/>
          <a:lstStyle/>
          <a:p>
            <a:pPr lvl="1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Mode Growth analysis</a:t>
            </a:r>
          </a:p>
        </p:txBody>
      </p:sp>
      <p:pic>
        <p:nvPicPr>
          <p:cNvPr id="7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1266" y="6399286"/>
            <a:ext cx="254001" cy="42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Screen Shot 2015-07-24 at 1.18.55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7603" y="2008034"/>
            <a:ext cx="9449541" cy="6477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0219" y="2306232"/>
            <a:ext cx="6604362" cy="702014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title"/>
          </p:nvPr>
        </p:nvSpPr>
        <p:spPr>
          <a:xfrm>
            <a:off x="901700" y="641350"/>
            <a:ext cx="11201400" cy="1714500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Magnetorotational instability (MRI)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901700" y="976659"/>
            <a:ext cx="11201400" cy="1043882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Run-away Instability</a:t>
            </a:r>
          </a:p>
        </p:txBody>
      </p:sp>
      <p:pic>
        <p:nvPicPr>
          <p:cNvPr id="8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997" y="2218264"/>
            <a:ext cx="6564806" cy="6739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901700" y="641350"/>
            <a:ext cx="11201401" cy="1714500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SIMULATION RESULTS</a:t>
            </a:r>
          </a:p>
        </p:txBody>
      </p:sp>
      <p:pic>
        <p:nvPicPr>
          <p:cNvPr id="84" name="mri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491271" y="1860945"/>
            <a:ext cx="8022258" cy="745411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901700" y="635000"/>
            <a:ext cx="11201400" cy="1070472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MRI Mode growth analysis</a:t>
            </a:r>
          </a:p>
        </p:txBody>
      </p:sp>
      <p:pic>
        <p:nvPicPr>
          <p:cNvPr id="89" name="Screen Shot 2015-07-28 at 5.08.3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599" y="1892300"/>
            <a:ext cx="10769601" cy="739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